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648" r:id="rId1"/>
  </p:sldMasterIdLst>
  <p:notesMasterIdLst>
    <p:notesMasterId r:id="rId8"/>
  </p:notesMasterIdLst>
  <p:sldIdLst>
    <p:sldId id="256" r:id="rId2"/>
    <p:sldId id="269" r:id="rId3"/>
    <p:sldId id="270" r:id="rId4"/>
    <p:sldId id="266" r:id="rId5"/>
    <p:sldId id="271" r:id="rId6"/>
    <p:sldId id="27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C62"/>
    <a:srgbClr val="0066CC"/>
    <a:srgbClr val="CC99FF"/>
    <a:srgbClr val="2156A4"/>
    <a:srgbClr val="336699"/>
    <a:srgbClr val="003399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84" autoAdjust="0"/>
    <p:restoredTop sz="83718" autoAdjust="0"/>
  </p:normalViewPr>
  <p:slideViewPr>
    <p:cSldViewPr snapToGrid="0">
      <p:cViewPr>
        <p:scale>
          <a:sx n="63" d="100"/>
          <a:sy n="63" d="100"/>
        </p:scale>
        <p:origin x="786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3" d="100"/>
          <a:sy n="103" d="100"/>
        </p:scale>
        <p:origin x="3648" y="5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F939A6-D8A1-4A3E-B1AF-CF6B86DE165A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032124-6EC6-43C3-BD2F-F4850F49A6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0753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96069A-B2F6-4FA1-AD4D-2A323F30C2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19AA13B-A8E5-4FE8-A0C3-D3B2AFC20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B6C15F-F3F5-4FD9-905B-15117DA31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D11E-A0F7-4FA6-ACB7-78AA5BA9D62F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1A8263-FD44-4E94-B425-7997E926A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82FA20-B669-4095-A48B-C38AD003D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975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C3C79F-5B5B-415E-8024-08261215D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24E4B49-C25B-456D-A666-A3AB7DB27F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144563-52D8-4510-89D4-6B03708ED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70212-C18E-4A1F-93E7-F7CEC1EDC046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FBE8A6-E611-47E5-A029-CFA1EBF26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03308A-F8BF-490F-A63A-ECA122FA5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606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BC554A-B6FF-46DB-ACAB-826BF9D91C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BDF5C3-6FAC-47AB-BB19-0321DBAF5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A40FDA-BF4D-4F35-BECE-9F365FE6C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A6BDA-DA22-4CDD-A71E-4F480C069A60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2C4534-204F-4701-868E-3EDA14DF9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C512BC-7F13-464E-ADBC-25743F334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006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0DBC53-D141-4CA5-B5A2-F3FFB856A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552" y="176443"/>
            <a:ext cx="12021437" cy="687161"/>
          </a:xfrm>
        </p:spPr>
        <p:txBody>
          <a:bodyPr/>
          <a:lstStyle>
            <a:lvl1pPr>
              <a:defRPr b="1">
                <a:solidFill>
                  <a:srgbClr val="002C62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4B7B04-A8B7-4F63-8E44-AF4B7DF11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68ECB3-E602-48E8-B4DD-6395774C1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24C7B-84A8-4EA4-A24F-E6D033A0AF5B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266D8C-21AF-4084-9D7F-D22D3B951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E35378-C752-4505-80FB-FEE7F1043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4540" y="6356350"/>
            <a:ext cx="2743200" cy="365125"/>
          </a:xfrm>
        </p:spPr>
        <p:txBody>
          <a:bodyPr/>
          <a:lstStyle/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15E7BE2-ECE1-4BDD-B754-E19AA34FEEB8}"/>
              </a:ext>
            </a:extLst>
          </p:cNvPr>
          <p:cNvCxnSpPr>
            <a:cxnSpLocks/>
          </p:cNvCxnSpPr>
          <p:nvPr userDrawn="1"/>
        </p:nvCxnSpPr>
        <p:spPr>
          <a:xfrm>
            <a:off x="35168" y="176443"/>
            <a:ext cx="0" cy="687161"/>
          </a:xfrm>
          <a:prstGeom prst="line">
            <a:avLst/>
          </a:prstGeom>
          <a:ln w="76200">
            <a:solidFill>
              <a:srgbClr val="002C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0911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DA98FC-457C-4539-A9F9-5E33F436F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16A6F8-E102-4969-BC2D-A82CAFD1C2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111405-D260-4CEE-AB0F-2164CC9F7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06B30-2073-4305-9D3A-0916E29AB440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8A5793-DA58-417A-BB19-EB5FB470D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10BC3D-30E2-4719-AB75-90B6AC055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3696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210D63-A220-4A80-8040-023B45C33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800E88-D9CC-40E2-A228-1DF3046AF3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C85741-AD4A-423C-BBF8-BEE9F218D5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05DFA8-92FE-436A-AABA-BB7F4D5E3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FF7C-6511-4AE1-B612-A30E568F1FCB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18C9D4-14AE-42F2-B4D2-8D67F2DF8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2C7BB9-6B70-4AA3-A457-200DB844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770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4DC8E2-E156-4C1B-A2F5-A8BA9612C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4FBECB-0E3D-4BC8-9FE2-C3AAA031D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A68962-5696-4C86-8B90-D8C66C87F0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EF4313-1D05-4480-A6D5-56E1DB4DA4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FD04F94-7B0E-43B5-902F-88072858C6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CCBDA9-B265-4A3B-8511-7B749734A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DD75-5095-4C61-91A4-CF88A65BDFB9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CC3DF3-CFF5-4FB2-9D5C-7C408E7C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E32E33-68B4-43E5-8FD5-35CF40715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405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D93D4F-BBC4-484E-B69C-ED5B1B6D2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1A50EB4-34A2-44F9-A98D-4C7F1499E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3530C-2AA3-4CF7-9FD5-BD5A25DD584B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887AA7-BB40-49EF-A7BD-9B42012F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45BCA18-5903-472D-A59F-371D567EA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624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93052FA-83BA-4B4E-AF86-D946E318B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39933-39D2-48D7-81EE-0FA4E39D937B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9648522-4FEF-4AEC-BD94-28251C3B7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5FE2665-8B25-4024-BBEC-CFAC9CD2C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178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8BDAE-5BD4-4FF7-B0F3-2914ED8D3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223818-7332-4BC2-B08E-202545FA3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66E1A0-55B8-4C56-8061-3E942BB15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819FB9-7A93-44A4-9048-D8E152BE1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35F7E-94F8-43AF-BA3C-2C0EFE7FEF59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3777AD-299E-42C8-BD4A-C33CBFD24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738496-BED7-46A0-9B6C-3A0ED70BD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743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7251FE-50B6-429C-A5B6-41CCC4B08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4F9112C-74FA-48DA-9F57-A0FE41483F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CC4692-8176-450C-BFAF-3623A36B2C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8D725E-2EA1-46CB-8A4F-9EDF17CC8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E7615-84C3-4169-9A08-54E8DCDD2913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5FC6DA-7A65-4895-8AF7-FC7B67E9A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9FC8C7-18E7-449C-AD48-0ABB0EF9C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485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3C559B7-6256-431E-A890-529AA36F9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519C8B-4FA7-4FB2-8717-1669983D3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61D0ED-6A06-41E6-9D97-FF94C81707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68DCC-8D9B-4B47-BE29-50C716B9994F}" type="datetime1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D21631-28ED-4C23-820E-5CA3902557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6A2E70-8EAA-4B18-8A7B-601C41DD1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736E57-F90E-408A-B1D8-FC5493EAAE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886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F76F126-0A4F-46B8-9B2B-8C3F76512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2800" y="5004758"/>
            <a:ext cx="5821861" cy="959759"/>
          </a:xfrm>
        </p:spPr>
        <p:txBody>
          <a:bodyPr>
            <a:normAutofit/>
          </a:bodyPr>
          <a:lstStyle/>
          <a:p>
            <a:pPr algn="r"/>
            <a:r>
              <a:rPr lang="en-US" altLang="ko-KR" b="1" dirty="0" err="1">
                <a:solidFill>
                  <a:srgbClr val="002C62"/>
                </a:solidFill>
              </a:rPr>
              <a:t>Suhyeon</a:t>
            </a:r>
            <a:r>
              <a:rPr lang="en-US" altLang="ko-KR" b="1" dirty="0">
                <a:solidFill>
                  <a:srgbClr val="002C62"/>
                </a:solidFill>
              </a:rPr>
              <a:t> Lee</a:t>
            </a:r>
          </a:p>
          <a:p>
            <a:pPr algn="r"/>
            <a:r>
              <a:rPr lang="en-US" altLang="ko-KR" b="1" dirty="0">
                <a:solidFill>
                  <a:srgbClr val="002C62"/>
                </a:solidFill>
              </a:rPr>
              <a:t>Department of Computer Engineering</a:t>
            </a:r>
          </a:p>
          <a:p>
            <a:pPr algn="r"/>
            <a:endParaRPr lang="ko-KR" altLang="en-US" b="1" dirty="0">
              <a:solidFill>
                <a:srgbClr val="002C62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5500BC8-BD81-46C1-9DB9-8BCC851C5446}"/>
              </a:ext>
            </a:extLst>
          </p:cNvPr>
          <p:cNvSpPr/>
          <p:nvPr/>
        </p:nvSpPr>
        <p:spPr>
          <a:xfrm>
            <a:off x="-1" y="2135416"/>
            <a:ext cx="12192000" cy="2079997"/>
          </a:xfrm>
          <a:prstGeom prst="rect">
            <a:avLst/>
          </a:prstGeom>
          <a:solidFill>
            <a:srgbClr val="002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Picture 381" descr="악세사리">
            <a:extLst>
              <a:ext uri="{FF2B5EF4-FFF2-40B4-BE49-F238E27FC236}">
                <a16:creationId xmlns:a16="http://schemas.microsoft.com/office/drawing/2014/main" id="{6D421F4B-5169-46B4-9249-AB53789FC1C6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gray">
          <a:xfrm rot="16200000" flipV="1">
            <a:off x="6022181" y="-1806768"/>
            <a:ext cx="147638" cy="12192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EB04FD9-6A59-4C4E-B0B6-829FC2BFF5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1450" y="2242315"/>
            <a:ext cx="10453006" cy="1604508"/>
          </a:xfrm>
        </p:spPr>
        <p:txBody>
          <a:bodyPr>
            <a:normAutofit/>
          </a:bodyPr>
          <a:lstStyle/>
          <a:p>
            <a:pPr algn="r"/>
            <a:r>
              <a:rPr lang="en-US" altLang="ko-KR" sz="3200" b="1" dirty="0" err="1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rPr>
              <a:t>EoMT</a:t>
            </a:r>
            <a:r>
              <a:rPr lang="en-US" altLang="ko-KR" sz="3200" b="1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rPr>
              <a:t> forwarding</a:t>
            </a:r>
            <a:endParaRPr lang="ko-KR" altLang="en-US" sz="3200" b="1" dirty="0"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A5E8C29-A238-4DD7-B7C5-335AFB9E0EF2}"/>
              </a:ext>
            </a:extLst>
          </p:cNvPr>
          <p:cNvSpPr/>
          <p:nvPr/>
        </p:nvSpPr>
        <p:spPr>
          <a:xfrm flipH="1">
            <a:off x="11786144" y="5004758"/>
            <a:ext cx="45719" cy="959758"/>
          </a:xfrm>
          <a:prstGeom prst="rect">
            <a:avLst/>
          </a:prstGeom>
          <a:solidFill>
            <a:srgbClr val="002C62"/>
          </a:solidFill>
          <a:ln>
            <a:solidFill>
              <a:srgbClr val="002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28" name="Picture 4" descr="HONGIK UNIVERSITY">
            <a:extLst>
              <a:ext uri="{FF2B5EF4-FFF2-40B4-BE49-F238E27FC236}">
                <a16:creationId xmlns:a16="http://schemas.microsoft.com/office/drawing/2014/main" id="{6B30C8C5-C24D-49AC-8DCD-2AC2166EC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680" y="1773596"/>
            <a:ext cx="3089820" cy="214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6DD967C6-5A84-204B-192A-9720D2E48DAD}"/>
              </a:ext>
            </a:extLst>
          </p:cNvPr>
          <p:cNvSpPr txBox="1">
            <a:spLocks/>
          </p:cNvSpPr>
          <p:nvPr/>
        </p:nvSpPr>
        <p:spPr>
          <a:xfrm>
            <a:off x="9946784" y="1666695"/>
            <a:ext cx="1947672" cy="427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b="1" dirty="0">
                <a:solidFill>
                  <a:srgbClr val="002C62"/>
                </a:solidFill>
              </a:rPr>
              <a:t>2025</a:t>
            </a:r>
            <a:r>
              <a:rPr lang="ko-KR" altLang="en-US" b="1" dirty="0">
                <a:solidFill>
                  <a:srgbClr val="002C62"/>
                </a:solidFill>
              </a:rPr>
              <a:t>년 </a:t>
            </a:r>
            <a:r>
              <a:rPr lang="en-US" altLang="ko-KR" b="1" dirty="0">
                <a:solidFill>
                  <a:srgbClr val="002C62"/>
                </a:solidFill>
              </a:rPr>
              <a:t>7</a:t>
            </a:r>
            <a:r>
              <a:rPr lang="ko-KR" altLang="en-US" b="1" dirty="0">
                <a:solidFill>
                  <a:srgbClr val="002C62"/>
                </a:solidFill>
              </a:rPr>
              <a:t>월 </a:t>
            </a:r>
            <a:r>
              <a:rPr lang="en-US" altLang="ko-KR" b="1" dirty="0">
                <a:solidFill>
                  <a:srgbClr val="002C62"/>
                </a:solidFill>
              </a:rPr>
              <a:t>23</a:t>
            </a:r>
            <a:r>
              <a:rPr lang="ko-KR" altLang="en-US" b="1" dirty="0">
                <a:solidFill>
                  <a:srgbClr val="002C62"/>
                </a:solidFill>
              </a:rPr>
              <a:t>일</a:t>
            </a:r>
            <a:endParaRPr lang="en-US" altLang="ko-KR" b="1" dirty="0">
              <a:solidFill>
                <a:srgbClr val="002C6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68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121ECE-65A9-822D-E974-BF5A422B4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4C208D-D7B9-61AB-1AB7-7F38DE396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Model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041E0B-3481-B36A-9A3B-29E883750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FE7198-0124-96F4-1A9C-D266FD42C7F4}"/>
              </a:ext>
            </a:extLst>
          </p:cNvPr>
          <p:cNvSpPr txBox="1"/>
          <p:nvPr/>
        </p:nvSpPr>
        <p:spPr>
          <a:xfrm>
            <a:off x="828431" y="1262731"/>
            <a:ext cx="918796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모델명</a:t>
            </a:r>
            <a:r>
              <a:rPr lang="en-US" altLang="ko-KR" dirty="0"/>
              <a:t>: eomt_small_640_2x   (resolution:640, epoch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배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파라미터 수</a:t>
            </a:r>
            <a:r>
              <a:rPr lang="en-US" altLang="ko-KR" dirty="0"/>
              <a:t>: 24.0M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랜덤 이미지 </a:t>
            </a:r>
            <a:r>
              <a:rPr lang="en-US" altLang="ko-KR" dirty="0"/>
              <a:t>inference</a:t>
            </a:r>
            <a:r>
              <a:rPr lang="ko-KR" altLang="en-US" dirty="0"/>
              <a:t> 결과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E8501A-1BDF-2E5C-8963-9056B90160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8"/>
          <a:stretch>
            <a:fillRect/>
          </a:stretch>
        </p:blipFill>
        <p:spPr>
          <a:xfrm>
            <a:off x="3381055" y="3157268"/>
            <a:ext cx="5600430" cy="266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979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E941B1-D09C-A242-6574-FE0CEDA465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EB5CD8-D99E-4FB3-8BAA-C881E6408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551" y="181421"/>
            <a:ext cx="12021437" cy="687161"/>
          </a:xfrm>
        </p:spPr>
        <p:txBody>
          <a:bodyPr>
            <a:normAutofit fontScale="90000"/>
          </a:bodyPr>
          <a:lstStyle/>
          <a:p>
            <a:r>
              <a:rPr lang="en-US" altLang="ko-KR" dirty="0" err="1"/>
              <a:t>EoMT</a:t>
            </a:r>
            <a:r>
              <a:rPr lang="en-US" altLang="ko-KR" dirty="0"/>
              <a:t> forward pass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ACE2DE-9711-6DED-FCD4-A9564E81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3</a:t>
            </a:fld>
            <a:endParaRPr lang="ko-KR" altLang="en-US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117B8483-FC70-0263-FAC6-77E7D0313A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411854"/>
              </p:ext>
            </p:extLst>
          </p:nvPr>
        </p:nvGraphicFramePr>
        <p:xfrm>
          <a:off x="806586" y="1558700"/>
          <a:ext cx="10578828" cy="4107531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644707">
                  <a:extLst>
                    <a:ext uri="{9D8B030D-6E8A-4147-A177-3AD203B41FA5}">
                      <a16:colId xmlns:a16="http://schemas.microsoft.com/office/drawing/2014/main" val="858044709"/>
                    </a:ext>
                  </a:extLst>
                </a:gridCol>
                <a:gridCol w="2644707">
                  <a:extLst>
                    <a:ext uri="{9D8B030D-6E8A-4147-A177-3AD203B41FA5}">
                      <a16:colId xmlns:a16="http://schemas.microsoft.com/office/drawing/2014/main" val="2992999883"/>
                    </a:ext>
                  </a:extLst>
                </a:gridCol>
                <a:gridCol w="2644707">
                  <a:extLst>
                    <a:ext uri="{9D8B030D-6E8A-4147-A177-3AD203B41FA5}">
                      <a16:colId xmlns:a16="http://schemas.microsoft.com/office/drawing/2014/main" val="514193902"/>
                    </a:ext>
                  </a:extLst>
                </a:gridCol>
                <a:gridCol w="2644707">
                  <a:extLst>
                    <a:ext uri="{9D8B030D-6E8A-4147-A177-3AD203B41FA5}">
                      <a16:colId xmlns:a16="http://schemas.microsoft.com/office/drawing/2014/main" val="2323192062"/>
                    </a:ext>
                  </a:extLst>
                </a:gridCol>
              </a:tblGrid>
              <a:tr h="23647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sz="1600" dirty="0"/>
                    </a:p>
                  </a:txBody>
                  <a:tcPr anchor="ctr">
                    <a:solidFill>
                      <a:srgbClr val="002C6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600" dirty="0"/>
                        <a:t>입력 </a:t>
                      </a:r>
                      <a:r>
                        <a:rPr lang="en-US" sz="1600" dirty="0"/>
                        <a:t>shape</a:t>
                      </a:r>
                    </a:p>
                  </a:txBody>
                  <a:tcPr anchor="ctr">
                    <a:solidFill>
                      <a:srgbClr val="002C6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sz="1600" dirty="0"/>
                        <a:t>출력 </a:t>
                      </a:r>
                      <a:r>
                        <a:rPr lang="en-US" sz="1600" dirty="0"/>
                        <a:t>shape</a:t>
                      </a:r>
                    </a:p>
                  </a:txBody>
                  <a:tcPr anchor="ctr">
                    <a:solidFill>
                      <a:srgbClr val="002C6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sz="1600" dirty="0"/>
                    </a:p>
                  </a:txBody>
                  <a:tcPr anchor="ctr">
                    <a:solidFill>
                      <a:srgbClr val="002C6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956311"/>
                  </a:ext>
                </a:extLst>
              </a:tr>
              <a:tr h="2364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Input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/>
                        <a:t>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(1, 3, 640, 640)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5570597"/>
                  </a:ext>
                </a:extLst>
              </a:tr>
              <a:tr h="2364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Patch Embedding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(1, 3, 640, 640)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(1, 1600, 384)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4358870"/>
                  </a:ext>
                </a:extLst>
              </a:tr>
              <a:tr h="3637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Positional Embedding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(1, 1600, 384)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(1, 1605, 384)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CLS </a:t>
                      </a:r>
                      <a:r>
                        <a:rPr lang="ko-KR" altLang="en-US" sz="1600" dirty="0"/>
                        <a:t>등 </a:t>
                      </a:r>
                      <a:r>
                        <a:rPr lang="en-US" altLang="ko-KR" sz="1600" dirty="0"/>
                        <a:t>5</a:t>
                      </a:r>
                      <a:r>
                        <a:rPr lang="ko-KR" altLang="en-US" sz="1600" dirty="0"/>
                        <a:t>개 토큰 추가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6266324"/>
                  </a:ext>
                </a:extLst>
              </a:tr>
              <a:tr h="2364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Encoder Blocks 1–8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(1, 1605, 384)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(1, 1605, 384)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2914617"/>
                  </a:ext>
                </a:extLst>
              </a:tr>
              <a:tr h="3637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 dirty="0"/>
                        <a:t>Mask-Token </a:t>
                      </a:r>
                      <a:r>
                        <a:rPr lang="ko-KR" altLang="en-US" sz="1600" b="1" dirty="0"/>
                        <a:t>추가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(1, 1605, 384)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b="1" dirty="0"/>
                        <a:t>(1, 1805, 384)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Mask </a:t>
                      </a:r>
                      <a:r>
                        <a:rPr lang="ko-KR" altLang="en-US" sz="1600" dirty="0"/>
                        <a:t>토큰 </a:t>
                      </a:r>
                      <a:r>
                        <a:rPr lang="en-US" altLang="ko-KR" sz="1600" dirty="0"/>
                        <a:t>200</a:t>
                      </a:r>
                      <a:r>
                        <a:rPr lang="ko-KR" altLang="en-US" sz="1600" dirty="0"/>
                        <a:t>개 추가</a:t>
                      </a:r>
                      <a:endParaRPr lang="en-US" altLang="ko-K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7625836"/>
                  </a:ext>
                </a:extLst>
              </a:tr>
              <a:tr h="51691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Encoder Blocks 9–11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(1, 1805, 384)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(1, 1805, 384)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Masked Cross-Attention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9774043"/>
                  </a:ext>
                </a:extLst>
              </a:tr>
              <a:tr h="51691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Split Tokens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(1, 1805, 384)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1600" dirty="0"/>
                        <a:t>Pixel: (1, 1605, 384)</a:t>
                      </a:r>
                    </a:p>
                    <a:p>
                      <a:pPr>
                        <a:buNone/>
                      </a:pPr>
                      <a:r>
                        <a:rPr lang="de-DE" sz="1600" dirty="0"/>
                        <a:t>Mask: (1, 200,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1625270"/>
                  </a:ext>
                </a:extLst>
              </a:tr>
              <a:tr h="3637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└ Class Head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(1, 200, 384)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(1, 200, 135)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134 classes + 1 no-object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8372709"/>
                  </a:ext>
                </a:extLst>
              </a:tr>
              <a:tr h="51691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└ </a:t>
                      </a:r>
                      <a:r>
                        <a:rPr lang="en-US" sz="1600" dirty="0"/>
                        <a:t>Mask Head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(1, 200, 384)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(1, 200, 160, 160)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1600" dirty="0"/>
                        <a:t>pixel </a:t>
                      </a:r>
                      <a:r>
                        <a:rPr lang="ko-KR" altLang="en-US" sz="1600" dirty="0"/>
                        <a:t>해상도 </a:t>
                      </a:r>
                      <a:r>
                        <a:rPr lang="en-US" altLang="ko-KR" sz="1600" dirty="0"/>
                        <a:t>(40×40) → mask </a:t>
                      </a:r>
                      <a:r>
                        <a:rPr lang="ko-KR" altLang="en-US" sz="1600" dirty="0"/>
                        <a:t>해상도 </a:t>
                      </a:r>
                      <a:r>
                        <a:rPr lang="en-US" altLang="ko-KR" sz="1600" dirty="0"/>
                        <a:t>(160×160)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2081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4156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8281FB-C634-B920-937A-6ACC05D97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Masked Attention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283ACB7-5A04-E80F-FB00-A64FFAABD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492C21-D633-29C1-949C-E21B95D5955D}"/>
              </a:ext>
            </a:extLst>
          </p:cNvPr>
          <p:cNvSpPr txBox="1"/>
          <p:nvPr/>
        </p:nvSpPr>
        <p:spPr>
          <a:xfrm>
            <a:off x="828431" y="1262731"/>
            <a:ext cx="9187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7A0E706-0A4B-84F9-4D04-0AD06EA3A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659" y="1082730"/>
            <a:ext cx="7274910" cy="545618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5CE2FDE-C960-79AF-A543-17CC3FD376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23" t="2395"/>
          <a:stretch>
            <a:fillRect/>
          </a:stretch>
        </p:blipFill>
        <p:spPr>
          <a:xfrm>
            <a:off x="1102957" y="4030218"/>
            <a:ext cx="2011913" cy="199659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EE4C814-BB07-CEDA-E97C-D656BC5CFB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5" r="49567"/>
          <a:stretch>
            <a:fillRect/>
          </a:stretch>
        </p:blipFill>
        <p:spPr>
          <a:xfrm>
            <a:off x="1006562" y="1397299"/>
            <a:ext cx="2108308" cy="204016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25344A8-A973-B94E-D944-FC07F914E269}"/>
              </a:ext>
            </a:extLst>
          </p:cNvPr>
          <p:cNvSpPr txBox="1"/>
          <p:nvPr/>
        </p:nvSpPr>
        <p:spPr>
          <a:xfrm>
            <a:off x="4088659" y="757002"/>
            <a:ext cx="1930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Block </a:t>
            </a:r>
            <a:r>
              <a:rPr lang="en-US" altLang="ko-KR" sz="1600" dirty="0" err="1"/>
              <a:t>i</a:t>
            </a:r>
            <a:r>
              <a:rPr lang="en-US" altLang="ko-KR" sz="1600" dirty="0"/>
              <a:t>, top 4 query</a:t>
            </a:r>
          </a:p>
          <a:p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209425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998EB1-58E3-7002-8DB4-0685E5680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055B92-1C15-9DBA-4552-F2EE74229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Masked Attention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14FC8A-ED84-ED1A-C06D-26B4E87F5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ED91E5-FA18-B57E-184F-E89F1BFED740}"/>
              </a:ext>
            </a:extLst>
          </p:cNvPr>
          <p:cNvSpPr txBox="1"/>
          <p:nvPr/>
        </p:nvSpPr>
        <p:spPr>
          <a:xfrm>
            <a:off x="828431" y="1262731"/>
            <a:ext cx="9187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811607-6E42-A0F8-D3E4-A87C2B19AD49}"/>
              </a:ext>
            </a:extLst>
          </p:cNvPr>
          <p:cNvSpPr txBox="1"/>
          <p:nvPr/>
        </p:nvSpPr>
        <p:spPr>
          <a:xfrm>
            <a:off x="4088659" y="757002"/>
            <a:ext cx="1930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Block </a:t>
            </a:r>
            <a:r>
              <a:rPr lang="en-US" altLang="ko-KR" sz="1600" dirty="0" err="1"/>
              <a:t>i</a:t>
            </a:r>
            <a:r>
              <a:rPr lang="en-US" altLang="ko-KR" sz="1600" dirty="0"/>
              <a:t>, top 4 query</a:t>
            </a:r>
          </a:p>
          <a:p>
            <a:endParaRPr lang="ko-KR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162FA6C-BD0A-71E5-BB17-BBDA8F021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11" y="1509493"/>
            <a:ext cx="2103393" cy="191950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07978F2-A103-283C-1E56-1121BB8FA8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658" y="1121779"/>
            <a:ext cx="7112741" cy="533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302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5CE6F0-AD29-FB3E-855A-69A0FA14E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C13359-4A2A-75BA-BFC2-B6DD9B9C5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Inference </a:t>
            </a:r>
            <a:r>
              <a:rPr lang="ko-KR" altLang="en-US" dirty="0"/>
              <a:t>결과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71974A-A6A8-B0C5-5459-1042A71B4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36E57-F90E-408A-B1D8-FC5493EAAE16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6BDC11-E1A4-E1E2-0BD4-8DD6A4FBEBCD}"/>
              </a:ext>
            </a:extLst>
          </p:cNvPr>
          <p:cNvSpPr txBox="1"/>
          <p:nvPr/>
        </p:nvSpPr>
        <p:spPr>
          <a:xfrm>
            <a:off x="828431" y="1262731"/>
            <a:ext cx="9187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BA60CF8-9707-EF05-C7E2-3D52EC8FDC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397" y="1112520"/>
            <a:ext cx="4375024" cy="218751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1506D35-9C65-FA6D-33D4-00AFD6B17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335" y="1112520"/>
            <a:ext cx="4375024" cy="218751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C35DDBC-A31B-9AE5-49FC-320026AD02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397" y="3839110"/>
            <a:ext cx="4375024" cy="218751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D766D06-A19E-29EF-CDDA-EAB92E2B6F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335" y="3839110"/>
            <a:ext cx="4375027" cy="218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436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3535</TotalTime>
  <Words>256</Words>
  <Application>Microsoft Office PowerPoint</Application>
  <PresentationFormat>와이드스크린</PresentationFormat>
  <Paragraphs>57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EoMT forwarding</vt:lpstr>
      <vt:lpstr>Model</vt:lpstr>
      <vt:lpstr>EoMT forward pass</vt:lpstr>
      <vt:lpstr>Masked Attention</vt:lpstr>
      <vt:lpstr>Masked Attention</vt:lpstr>
      <vt:lpstr>Inference 결과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konwoo</dc:creator>
  <cp:lastModifiedBy>Suhyeon</cp:lastModifiedBy>
  <cp:revision>1270</cp:revision>
  <dcterms:created xsi:type="dcterms:W3CDTF">2023-03-06T16:32:37Z</dcterms:created>
  <dcterms:modified xsi:type="dcterms:W3CDTF">2025-07-23T01:44:39Z</dcterms:modified>
</cp:coreProperties>
</file>

<file path=docProps/thumbnail.jpeg>
</file>